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aleway"/>
      <p:regular r:id="rId23"/>
      <p:bold r:id="rId24"/>
      <p:italic r:id="rId25"/>
      <p:boldItalic r:id="rId26"/>
    </p:embeddedFont>
    <p:embeddedFont>
      <p:font typeface="Proxima Nova"/>
      <p:regular r:id="rId27"/>
      <p:bold r:id="rId28"/>
      <p:italic r:id="rId29"/>
      <p:boldItalic r:id="rId30"/>
    </p:embeddedFont>
    <p:embeddedFont>
      <p:font typeface="Proxima Nova Extrabold"/>
      <p:bold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B012248-39C1-4A53-B9CD-E40C96A34D81}">
  <a:tblStyle styleId="{9B012248-39C1-4A53-B9CD-E40C96A34D8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aleway-bold.fntdata"/><Relationship Id="rId23" Type="http://schemas.openxmlformats.org/officeDocument/2006/relationships/font" Target="fonts/Ralew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font" Target="fonts/Raleway-boldItalic.fntdata"/><Relationship Id="rId25" Type="http://schemas.openxmlformats.org/officeDocument/2006/relationships/font" Target="fonts/Raleway-italic.fntdata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roximaNovaExtrabold-bold.fnt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docs.google.com/presentation/d/1BMIK6fICUBy1INTo-4-0EMvUdEQ_DMg3LbhvOqAXImY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8d0d512a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8d0d512a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If you’d like to access the deck template to add new slides, locate the </a:t>
            </a:r>
            <a:r>
              <a:rPr b="1" lang="en" u="sng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Pre-Service 2023 deck template here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.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4925621f95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4925621f95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4925621f95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4925621f95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4a4af02b6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4a4af02b6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4a4af02b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4a4af02b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4a4af02b6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4a4af02b6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4925621f95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4925621f95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5c91cb33ebbbb0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5c91cb33ebbbb0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4925621f95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4925621f95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4925621f95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4925621f9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4925621f95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24925621f95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925621f95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925621f95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4925621f95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4925621f95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d722163c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d722163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PSD agreeance to how we will measure student impact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we tracking?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Details of data collection and analysis (CMs weekly on Fridays)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4925621f9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4925621f9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4925621f9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4925621f9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600"/>
              <a:buNone/>
              <a:defRPr sz="4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 Extrabold"/>
              <a:buNone/>
              <a:defRPr sz="20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521850" y="47101"/>
            <a:ext cx="2230424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background 1">
  <p:cSld name="CAPTION_ONLY_1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95250" y="-1028700"/>
            <a:ext cx="9368023" cy="62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1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729450" y="15454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11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roxima Nova Extrabold"/>
              <a:buNone/>
              <a:defRPr sz="16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background 2">
  <p:cSld name="CAPTION_ONLY_1_1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5250" y="-1028700"/>
            <a:ext cx="9368023" cy="62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4" name="Google Shape;64;p12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5" name="Google Shape;65;p12"/>
          <p:cNvSpPr txBox="1"/>
          <p:nvPr>
            <p:ph idx="1" type="body"/>
          </p:nvPr>
        </p:nvSpPr>
        <p:spPr>
          <a:xfrm>
            <a:off x="729450" y="15454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6" name="Google Shape;66;p12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roxima Nova Extrabold"/>
              <a:buNone/>
              <a:defRPr sz="16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background 3">
  <p:cSld name="CAPTION_ONLY_1_1_1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95250" y="-770175"/>
            <a:ext cx="9368023" cy="624840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3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1" name="Google Shape;71;p13"/>
          <p:cNvSpPr txBox="1"/>
          <p:nvPr>
            <p:ph idx="1" type="body"/>
          </p:nvPr>
        </p:nvSpPr>
        <p:spPr>
          <a:xfrm>
            <a:off x="729450" y="15454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Proxima Nova Extrabold"/>
              <a:buNone/>
              <a:defRPr sz="16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0" y="465565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8" name="Google Shape;18;p3"/>
          <p:cNvSpPr txBox="1"/>
          <p:nvPr>
            <p:ph idx="1" type="body"/>
          </p:nvPr>
        </p:nvSpPr>
        <p:spPr>
          <a:xfrm>
            <a:off x="729450" y="15454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3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Extrabold"/>
              <a:buNone/>
              <a:defRPr sz="1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0" y="465570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729325" y="15454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2" type="body"/>
          </p:nvPr>
        </p:nvSpPr>
        <p:spPr>
          <a:xfrm>
            <a:off x="4643604" y="15454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4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7" name="Google Shape;27;p4"/>
          <p:cNvSpPr txBox="1"/>
          <p:nvPr>
            <p:ph idx="3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Extrabold"/>
              <a:buNone/>
              <a:defRPr sz="1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/>
          <p:nvPr/>
        </p:nvSpPr>
        <p:spPr>
          <a:xfrm>
            <a:off x="0" y="465565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721225" y="19435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729450" y="251850"/>
            <a:ext cx="3300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3" name="Google Shape;33;p5"/>
          <p:cNvSpPr txBox="1"/>
          <p:nvPr>
            <p:ph idx="2" type="subTitle"/>
          </p:nvPr>
        </p:nvSpPr>
        <p:spPr>
          <a:xfrm>
            <a:off x="727950" y="1254475"/>
            <a:ext cx="33009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Extrabold"/>
              <a:buNone/>
              <a:defRPr sz="1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1">
  <p:cSld name="MAIN_POINT">
    <p:bg>
      <p:bgPr>
        <a:solidFill>
          <a:schemeClr val="dk1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" name="Google Shape;36;p6"/>
          <p:cNvSpPr txBox="1"/>
          <p:nvPr>
            <p:ph type="title"/>
          </p:nvPr>
        </p:nvSpPr>
        <p:spPr>
          <a:xfrm>
            <a:off x="729450" y="1136450"/>
            <a:ext cx="7021200" cy="11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" name="Google Shape;37;p6"/>
          <p:cNvSpPr txBox="1"/>
          <p:nvPr>
            <p:ph idx="1" type="subTitle"/>
          </p:nvPr>
        </p:nvSpPr>
        <p:spPr>
          <a:xfrm>
            <a:off x="729627" y="219317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 Extrabold"/>
              <a:buNone/>
              <a:defRPr sz="20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2">
  <p:cSld name="MAIN_POINT_1">
    <p:bg>
      <p:bgPr>
        <a:solidFill>
          <a:schemeClr val="accen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729450" y="1136450"/>
            <a:ext cx="7021200" cy="11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7"/>
          <p:cNvSpPr txBox="1"/>
          <p:nvPr>
            <p:ph idx="1" type="subTitle"/>
          </p:nvPr>
        </p:nvSpPr>
        <p:spPr>
          <a:xfrm>
            <a:off x="729627" y="219317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 Extrabold"/>
              <a:buNone/>
              <a:defRPr sz="20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3">
  <p:cSld name="MAIN_POINT_1_1">
    <p:bg>
      <p:bgPr>
        <a:solidFill>
          <a:schemeClr val="accent2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buNone/>
              <a:defRPr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8"/>
          <p:cNvSpPr txBox="1"/>
          <p:nvPr>
            <p:ph type="title"/>
          </p:nvPr>
        </p:nvSpPr>
        <p:spPr>
          <a:xfrm>
            <a:off x="729450" y="1136450"/>
            <a:ext cx="7021200" cy="110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8"/>
          <p:cNvSpPr txBox="1"/>
          <p:nvPr>
            <p:ph idx="1" type="subTitle"/>
          </p:nvPr>
        </p:nvSpPr>
        <p:spPr>
          <a:xfrm>
            <a:off x="729627" y="2193175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 Extrabold"/>
              <a:buNone/>
              <a:defRPr sz="2000"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730000" y="655975"/>
            <a:ext cx="3300900" cy="99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9" name="Google Shape;49;p9"/>
          <p:cNvSpPr txBox="1"/>
          <p:nvPr>
            <p:ph idx="1" type="body"/>
          </p:nvPr>
        </p:nvSpPr>
        <p:spPr>
          <a:xfrm>
            <a:off x="5174225" y="8192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/>
          <p:nvPr>
            <p:ph idx="2" type="subTitle"/>
          </p:nvPr>
        </p:nvSpPr>
        <p:spPr>
          <a:xfrm>
            <a:off x="727950" y="1927425"/>
            <a:ext cx="33009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roxima Nova Extrabold"/>
              <a:buNone/>
              <a:defRPr sz="16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Proxima Nova"/>
              <a:buNone/>
              <a:defRPr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buNone/>
              <a:defRPr sz="1000"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roxima Nova Extrabold"/>
              <a:buNone/>
              <a:defRPr sz="2800">
                <a:solidFill>
                  <a:schemeClr val="dk2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Proxima Nova"/>
              <a:buChar char="●"/>
              <a:defRPr sz="13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●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●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○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Proxima Nova"/>
              <a:buChar char="■"/>
              <a:defRPr sz="11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7337575" y="983150"/>
            <a:ext cx="182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ocs.google.com/presentation/d/109ImM0EWeOWjH7o9JBxvNwCNepnc1HQ-eMCJqxtI4Es/edit#slide=id.p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reinvention-lab.notion.site/FutureShock-v-1-633dfd95d56543629ad05c530b0932dd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0" r="86089" t="0"/>
          <a:stretch/>
        </p:blipFill>
        <p:spPr>
          <a:xfrm>
            <a:off x="3921100" y="2493050"/>
            <a:ext cx="650900" cy="8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5"/>
          <p:cNvSpPr txBox="1"/>
          <p:nvPr>
            <p:ph idx="1" type="subTitle"/>
          </p:nvPr>
        </p:nvSpPr>
        <p:spPr>
          <a:xfrm>
            <a:off x="727950" y="3269150"/>
            <a:ext cx="7688100" cy="101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57200" y="4790575"/>
            <a:ext cx="8229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© 2023 Teach For America, Inc. All rights reserved. Distribution or any reproduction is strictly prohibited. For more information, contact Teach For America.</a:t>
            </a:r>
            <a:endParaRPr i="1" sz="8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" name="Google Shape;82;p15"/>
          <p:cNvSpPr txBox="1"/>
          <p:nvPr/>
        </p:nvSpPr>
        <p:spPr>
          <a:xfrm>
            <a:off x="1838625" y="1725550"/>
            <a:ext cx="5938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Summer Academy</a:t>
            </a:r>
            <a:endParaRPr sz="4800">
              <a:solidFill>
                <a:schemeClr val="lt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3" name="Google Shape;83;p15"/>
          <p:cNvPicPr preferRelativeResize="0"/>
          <p:nvPr/>
        </p:nvPicPr>
        <p:blipFill rotWithShape="1">
          <a:blip r:embed="rId4">
            <a:alphaModFix/>
          </a:blip>
          <a:srcRect b="0" l="6367" r="5191" t="0"/>
          <a:stretch/>
        </p:blipFill>
        <p:spPr>
          <a:xfrm>
            <a:off x="4656664" y="2647950"/>
            <a:ext cx="566400" cy="54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24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Corps Member Experience</a:t>
            </a:r>
            <a:endParaRPr/>
          </a:p>
        </p:txBody>
      </p:sp>
      <p:sp>
        <p:nvSpPr>
          <p:cNvPr id="194" name="Google Shape;194;p24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Welcoming 14 new teachers to Idaho</a:t>
            </a:r>
            <a:endParaRPr/>
          </a:p>
        </p:txBody>
      </p:sp>
      <p:pic>
        <p:nvPicPr>
          <p:cNvPr id="195" name="Google Shape;195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2429" l="0" r="0" t="0"/>
          <a:stretch/>
        </p:blipFill>
        <p:spPr>
          <a:xfrm>
            <a:off x="5037700" y="798150"/>
            <a:ext cx="3630799" cy="3570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24"/>
          <p:cNvSpPr txBox="1"/>
          <p:nvPr/>
        </p:nvSpPr>
        <p:spPr>
          <a:xfrm>
            <a:off x="823175" y="1544600"/>
            <a:ext cx="3346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Click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picture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to meet our incoming teachers!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25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Corps Member Experience</a:t>
            </a:r>
            <a:endParaRPr/>
          </a:p>
        </p:txBody>
      </p:sp>
      <p:sp>
        <p:nvSpPr>
          <p:cNvPr id="203" name="Google Shape;203;p25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Training</a:t>
            </a:r>
            <a:endParaRPr/>
          </a:p>
        </p:txBody>
      </p:sp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 b="40266" l="0" r="0" t="0"/>
          <a:stretch/>
        </p:blipFill>
        <p:spPr>
          <a:xfrm>
            <a:off x="4253150" y="1284850"/>
            <a:ext cx="4662699" cy="2185924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/>
        </p:nvSpPr>
        <p:spPr>
          <a:xfrm>
            <a:off x="754350" y="1544600"/>
            <a:ext cx="3346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Teachers will receive ~100 hours of development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prior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 to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working with students.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“Practicum” is where teachers will apply their learning to their student teaching.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5"/>
          <p:cNvSpPr txBox="1"/>
          <p:nvPr/>
        </p:nvSpPr>
        <p:spPr>
          <a:xfrm>
            <a:off x="4253150" y="3436100"/>
            <a:ext cx="548700" cy="30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Calibri"/>
                <a:ea typeface="Calibri"/>
                <a:cs typeface="Calibri"/>
                <a:sym typeface="Calibri"/>
              </a:rPr>
              <a:t>Dates</a:t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5"/>
          <p:cNvSpPr txBox="1"/>
          <p:nvPr/>
        </p:nvSpPr>
        <p:spPr>
          <a:xfrm>
            <a:off x="4801850" y="3436100"/>
            <a:ext cx="3114000" cy="3078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9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Calibri"/>
                <a:ea typeface="Calibri"/>
                <a:cs typeface="Calibri"/>
                <a:sym typeface="Calibri"/>
              </a:rPr>
              <a:t>June 8-22</a:t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25"/>
          <p:cNvSpPr txBox="1"/>
          <p:nvPr/>
        </p:nvSpPr>
        <p:spPr>
          <a:xfrm>
            <a:off x="7885850" y="3436100"/>
            <a:ext cx="1029900" cy="307800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rgbClr val="0097A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latin typeface="Calibri"/>
                <a:ea typeface="Calibri"/>
                <a:cs typeface="Calibri"/>
                <a:sym typeface="Calibri"/>
              </a:rPr>
              <a:t>June 23-July 14th</a:t>
            </a:r>
            <a:endParaRPr b="1" sz="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4" name="Google Shape;214;p26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Corps Member Experience</a:t>
            </a:r>
            <a:endParaRPr/>
          </a:p>
        </p:txBody>
      </p:sp>
      <p:sp>
        <p:nvSpPr>
          <p:cNvPr id="215" name="Google Shape;215;p26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areas of development</a:t>
            </a:r>
            <a:endParaRPr/>
          </a:p>
        </p:txBody>
      </p:sp>
      <p:graphicFrame>
        <p:nvGraphicFramePr>
          <p:cNvPr id="216" name="Google Shape;216;p26"/>
          <p:cNvGraphicFramePr/>
          <p:nvPr/>
        </p:nvGraphicFramePr>
        <p:xfrm>
          <a:off x="825250" y="1412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{9B012248-39C1-4A53-B9CD-E40C96A34D81}</a:tableStyleId>
              </a:tblPr>
              <a:tblGrid>
                <a:gridCol w="2467900"/>
                <a:gridCol w="2467900"/>
                <a:gridCol w="2467900"/>
              </a:tblGrid>
              <a:tr h="676475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Rigorous Instruction</a:t>
                      </a:r>
                      <a:endParaRPr b="1" sz="1200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" u="sng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can adjust and implement a rigorous curriculum based on my evolving vision for student learning and instructional design anchored in Culturally Relevant Pedagogy (CRP), incorporating Universal Design for Learning (UDL).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solidFill>
                      <a:schemeClr val="accent1"/>
                    </a:solidFill>
                  </a:tcPr>
                </a:tc>
                <a:tc hMerge="1"/>
                <a:tc hMerge="1"/>
              </a:tr>
              <a:tr h="266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can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prepare 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instruction that is aligned to grade-level standards and rigorous expectations 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gridSpan="2">
                  <a:txBody>
                    <a:bodyPr/>
                    <a:lstStyle/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have a clear vision of what </a:t>
                      </a:r>
                      <a:r>
                        <a:rPr lang="en" sz="900">
                          <a:solidFill>
                            <a:srgbClr val="081E32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equitable &amp; inclusive grade-level content</a:t>
                      </a:r>
                      <a:r>
                        <a:rPr lang="en" sz="900">
                          <a:solidFill>
                            <a:srgbClr val="CB333B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(student knowledge &amp; skills) looks like and can identify instructional materials that meet that bar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have a clear understanding of the purpose behind a core set of grade-level and content-specific instructional approaches and strategies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can adjust lesson-level instructional materials to ensure they reflect my understanding of our core frameworks (CRP, SEL, and UDL) so they meet the bar for rigorous and relevant instruction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hMerge="1"/>
              </a:tr>
              <a:tr h="266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can 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lead 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instruction that is aligned to grade-level standards and rigorous expectations</a:t>
                      </a:r>
                      <a:endParaRPr sz="11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gridSpan="2">
                  <a:txBody>
                    <a:bodyPr/>
                    <a:lstStyle/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articulate the daily learning goal(s) and understand how the grade-level and content-specific instructional activities align to the goal(s) 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implement a core set of grade-level and content-specific instructional approaches and strategies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execute the lesson I prepared with fidelity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hMerge="1"/>
              </a:tr>
            </a:tbl>
          </a:graphicData>
        </a:graphic>
      </p:graphicFrame>
      <p:pic>
        <p:nvPicPr>
          <p:cNvPr id="217" name="Google Shape;217;p26"/>
          <p:cNvPicPr preferRelativeResize="0"/>
          <p:nvPr/>
        </p:nvPicPr>
        <p:blipFill rotWithShape="1">
          <a:blip r:embed="rId3">
            <a:alphaModFix/>
          </a:blip>
          <a:srcRect b="48530" l="0" r="24986" t="0"/>
          <a:stretch/>
        </p:blipFill>
        <p:spPr>
          <a:xfrm>
            <a:off x="4833650" y="71800"/>
            <a:ext cx="4251349" cy="10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6"/>
          <p:cNvSpPr txBox="1"/>
          <p:nvPr/>
        </p:nvSpPr>
        <p:spPr>
          <a:xfrm>
            <a:off x="7767475" y="757075"/>
            <a:ext cx="1393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4" name="Google Shape;224;p27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Corps Member Experience</a:t>
            </a:r>
            <a:endParaRPr/>
          </a:p>
        </p:txBody>
      </p:sp>
      <p:sp>
        <p:nvSpPr>
          <p:cNvPr id="225" name="Google Shape;225;p27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areas of development</a:t>
            </a:r>
            <a:endParaRPr/>
          </a:p>
        </p:txBody>
      </p:sp>
      <p:graphicFrame>
        <p:nvGraphicFramePr>
          <p:cNvPr id="226" name="Google Shape;226;p27"/>
          <p:cNvGraphicFramePr/>
          <p:nvPr/>
        </p:nvGraphicFramePr>
        <p:xfrm>
          <a:off x="727950" y="1396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{9B012248-39C1-4A53-B9CD-E40C96A34D81}</a:tableStyleId>
              </a:tblPr>
              <a:tblGrid>
                <a:gridCol w="2503950"/>
                <a:gridCol w="2503950"/>
                <a:gridCol w="2503950"/>
              </a:tblGrid>
              <a:tr h="2667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Environment</a:t>
                      </a:r>
                      <a:endParaRPr b="1" sz="1200" u="sng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" u="sng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develop a vision and aligned practices for co-creating an equitable and inclusive learning environment informed by my knowledge of the science of learning and development (inclusive of child development, trauma-informed practices, and social-emotional learning).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solidFill>
                      <a:schemeClr val="dk1"/>
                    </a:solidFill>
                  </a:tcPr>
                </a:tc>
                <a:tc hMerge="1"/>
                <a:tc hMerge="1"/>
              </a:tr>
              <a:tr h="266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have a clear 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vision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for my summer learning environment because I have 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created 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and/or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internalized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 summer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learning environment plan</a:t>
                      </a:r>
                      <a:endParaRPr i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gridSpan="2">
                  <a:txBody>
                    <a:bodyPr/>
                    <a:lstStyle/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have created a plan for building relationships with students and reflect on the alignment of my actions to that plan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know, teach, and reinforce my classroom norms, expectations, and procedures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identify ways I will celebrate students and determine the actions/habits that will lead students to achieve social, emotional, and academic development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hMerge="1"/>
              </a:tr>
              <a:tr h="266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execute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and </a:t>
                      </a:r>
                      <a:r>
                        <a:rPr b="1"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reflect</a:t>
                      </a:r>
                      <a:r>
                        <a:rPr i="1" lang="en" sz="10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on my learning environment plan </a:t>
                      </a:r>
                      <a:endParaRPr i="1" sz="10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gridSpan="2">
                  <a:txBody>
                    <a:bodyPr/>
                    <a:lstStyle/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invest in learning about my students and school community and incorporate my learning into my practice in a way that reflects students’ culture, backgrounds, and interests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incorporate attention signals and monitor their effectiveness to ensure student access to content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consistently give student-centered directions and follow up on them to increase meaningful engagement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incorporate various strategies from my toolkit to sustain student engagement and consistently respond to unengaged learners to support all students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celebrate students in meaningful ways providing sincere and authentic praise to illuminate student growth and success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hMerge="1"/>
              </a:tr>
            </a:tbl>
          </a:graphicData>
        </a:graphic>
      </p:graphicFrame>
      <p:pic>
        <p:nvPicPr>
          <p:cNvPr id="227" name="Google Shape;227;p27"/>
          <p:cNvPicPr preferRelativeResize="0"/>
          <p:nvPr/>
        </p:nvPicPr>
        <p:blipFill rotWithShape="1">
          <a:blip r:embed="rId3">
            <a:alphaModFix/>
          </a:blip>
          <a:srcRect b="48530" l="0" r="24986" t="0"/>
          <a:stretch/>
        </p:blipFill>
        <p:spPr>
          <a:xfrm>
            <a:off x="4833650" y="71800"/>
            <a:ext cx="4251349" cy="10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7"/>
          <p:cNvSpPr txBox="1"/>
          <p:nvPr/>
        </p:nvSpPr>
        <p:spPr>
          <a:xfrm>
            <a:off x="7767475" y="757075"/>
            <a:ext cx="1393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4" name="Google Shape;234;p28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Corps Member Experience</a:t>
            </a:r>
            <a:endParaRPr/>
          </a:p>
        </p:txBody>
      </p:sp>
      <p:sp>
        <p:nvSpPr>
          <p:cNvPr id="235" name="Google Shape;235;p28"/>
          <p:cNvSpPr txBox="1"/>
          <p:nvPr>
            <p:ph idx="2" type="subTitle"/>
          </p:nvPr>
        </p:nvSpPr>
        <p:spPr>
          <a:xfrm>
            <a:off x="727950" y="832650"/>
            <a:ext cx="75861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areas of development</a:t>
            </a:r>
            <a:endParaRPr/>
          </a:p>
        </p:txBody>
      </p:sp>
      <p:graphicFrame>
        <p:nvGraphicFramePr>
          <p:cNvPr id="236" name="Google Shape;236;p28"/>
          <p:cNvGraphicFramePr/>
          <p:nvPr/>
        </p:nvGraphicFramePr>
        <p:xfrm>
          <a:off x="729450" y="15781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{9B012248-39C1-4A53-B9CD-E40C96A34D81}</a:tableStyleId>
              </a:tblPr>
              <a:tblGrid>
                <a:gridCol w="2497400"/>
                <a:gridCol w="2497400"/>
                <a:gridCol w="2497400"/>
              </a:tblGrid>
              <a:tr h="266700">
                <a:tc grid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 u="sng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Relationships</a:t>
                      </a:r>
                      <a:endParaRPr b="1" sz="1200" u="sng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00" u="sng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1" lang="en" sz="11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have begun to work with diverse individuals and groups of people toward a vision that strengthens student outcomes.</a:t>
                      </a:r>
                      <a:endParaRPr sz="1100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>
                    <a:solidFill>
                      <a:schemeClr val="accent2"/>
                    </a:solidFill>
                  </a:tcPr>
                </a:tc>
                <a:tc hMerge="1"/>
                <a:tc hMerge="1"/>
              </a:tr>
              <a:tr h="266700">
                <a:tc gridSpan="3">
                  <a:txBody>
                    <a:bodyPr/>
                    <a:lstStyle/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invest in learning about my students and school community and incorporate my learning into my practice in a way that reflects students’ culture, backgrounds, and interests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build meaningful relationships with my TFA colleagues by engaging in critical conversations and remain open to give and receive feedback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-2857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900"/>
                        <a:buFont typeface="Calibri"/>
                        <a:buChar char="●"/>
                      </a:pPr>
                      <a:r>
                        <a:rPr lang="en" sz="9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 reflect on the relationships I’ve built over the summer and how I have incorporated diverse perspectives to inform my practice</a:t>
                      </a:r>
                      <a:endParaRPr sz="9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3500" marB="63500" marR="63500" marL="63500"/>
                </a:tc>
                <a:tc hMerge="1"/>
                <a:tc hMerge="1"/>
              </a:tr>
            </a:tbl>
          </a:graphicData>
        </a:graphic>
      </p:graphicFrame>
      <p:pic>
        <p:nvPicPr>
          <p:cNvPr id="237" name="Google Shape;237;p28"/>
          <p:cNvPicPr preferRelativeResize="0"/>
          <p:nvPr/>
        </p:nvPicPr>
        <p:blipFill rotWithShape="1">
          <a:blip r:embed="rId3">
            <a:alphaModFix/>
          </a:blip>
          <a:srcRect b="48530" l="0" r="24986" t="0"/>
          <a:stretch/>
        </p:blipFill>
        <p:spPr>
          <a:xfrm>
            <a:off x="4833650" y="71800"/>
            <a:ext cx="4251349" cy="10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8"/>
          <p:cNvSpPr txBox="1"/>
          <p:nvPr/>
        </p:nvSpPr>
        <p:spPr>
          <a:xfrm>
            <a:off x="7767475" y="757075"/>
            <a:ext cx="13938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latin typeface="Calibri"/>
                <a:ea typeface="Calibri"/>
                <a:cs typeface="Calibri"/>
                <a:sym typeface="Calibri"/>
              </a:rPr>
              <a:t>RELATIONSHIPS</a:t>
            </a:r>
            <a:endParaRPr b="1"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4" name="Google Shape;244;p29"/>
          <p:cNvSpPr txBox="1"/>
          <p:nvPr>
            <p:ph type="title"/>
          </p:nvPr>
        </p:nvSpPr>
        <p:spPr>
          <a:xfrm>
            <a:off x="256325" y="244375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TFA’s Support of Corps Members</a:t>
            </a:r>
            <a:endParaRPr/>
          </a:p>
        </p:txBody>
      </p:sp>
      <p:sp>
        <p:nvSpPr>
          <p:cNvPr id="245" name="Google Shape;245;p29"/>
          <p:cNvSpPr txBox="1"/>
          <p:nvPr>
            <p:ph idx="2" type="subTitle"/>
          </p:nvPr>
        </p:nvSpPr>
        <p:spPr>
          <a:xfrm>
            <a:off x="269600" y="680250"/>
            <a:ext cx="80910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Summer staff dedicated to development and performance of teachers to have positive impact on student learning</a:t>
            </a:r>
            <a:endParaRPr sz="1800"/>
          </a:p>
        </p:txBody>
      </p:sp>
      <p:sp>
        <p:nvSpPr>
          <p:cNvPr id="246" name="Google Shape;246;p29"/>
          <p:cNvSpPr txBox="1"/>
          <p:nvPr/>
        </p:nvSpPr>
        <p:spPr>
          <a:xfrm>
            <a:off x="297757" y="1239800"/>
            <a:ext cx="84792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School Site Director: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Drive culture of growth and development across school community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Monitoring CMs impact on students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NSSI curriculum facilitation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Teacher Coach x2: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Rapid </a:t>
            </a: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growth</a:t>
            </a: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 and improvement of instruction, learning environment and relationships with students and colleagues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Charged to partner with mentor to individualize support of teacher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Operation Specialist: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Supports logistic and operations for school site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Ensures teachers have all logistics on school site to successfully deliver instruction and engage with their development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Proxima Nova"/>
              <a:buChar char="●"/>
            </a:pPr>
            <a:r>
              <a:rPr lang="en" sz="1600">
                <a:latin typeface="Proxima Nova"/>
                <a:ea typeface="Proxima Nova"/>
                <a:cs typeface="Proxima Nova"/>
                <a:sym typeface="Proxima Nova"/>
              </a:rPr>
              <a:t>Supports a culture of collaboration (work room, spaces for meetings/collaboration)   </a:t>
            </a:r>
            <a:endParaRPr sz="16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2" name="Google Shape;252;p30"/>
          <p:cNvSpPr txBox="1"/>
          <p:nvPr>
            <p:ph type="title"/>
          </p:nvPr>
        </p:nvSpPr>
        <p:spPr>
          <a:xfrm>
            <a:off x="272324" y="251850"/>
            <a:ext cx="80691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Mentors Support of Corps Members</a:t>
            </a:r>
            <a:endParaRPr/>
          </a:p>
        </p:txBody>
      </p:sp>
      <p:sp>
        <p:nvSpPr>
          <p:cNvPr id="253" name="Google Shape;253;p30"/>
          <p:cNvSpPr txBox="1"/>
          <p:nvPr>
            <p:ph idx="2" type="subTitle"/>
          </p:nvPr>
        </p:nvSpPr>
        <p:spPr>
          <a:xfrm>
            <a:off x="270750" y="832650"/>
            <a:ext cx="79617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teachers to facilitate rigorous instruction</a:t>
            </a:r>
            <a:endParaRPr/>
          </a:p>
        </p:txBody>
      </p:sp>
      <p:sp>
        <p:nvSpPr>
          <p:cNvPr id="254" name="Google Shape;254;p30"/>
          <p:cNvSpPr txBox="1"/>
          <p:nvPr/>
        </p:nvSpPr>
        <p:spPr>
          <a:xfrm>
            <a:off x="298457" y="1239800"/>
            <a:ext cx="83439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By June 16th, receive reference guide to support your ability to mentor teachers: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Provide you with curriculum material and overview of standards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(NSSI for all subjects besides science) </a:t>
            </a: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to better offer feedback and support holding teachers accountable to delivering high quality instruction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Assigned mentees and relevant information to understand their development and how you can best support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Proxima Nova"/>
              <a:buChar char="●"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Project based learning opportunities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Meet your teachers Friday, June 23rd, in the AM!</a:t>
            </a:r>
            <a:endParaRPr b="1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/>
          <p:nvPr>
            <p:ph type="title"/>
          </p:nvPr>
        </p:nvSpPr>
        <p:spPr>
          <a:xfrm>
            <a:off x="424710" y="251850"/>
            <a:ext cx="7995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Academy Purpose</a:t>
            </a:r>
            <a:endParaRPr/>
          </a:p>
        </p:txBody>
      </p:sp>
      <p:sp>
        <p:nvSpPr>
          <p:cNvPr id="89" name="Google Shape;89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6"/>
          <p:cNvSpPr txBox="1"/>
          <p:nvPr>
            <p:ph idx="2" type="subTitle"/>
          </p:nvPr>
        </p:nvSpPr>
        <p:spPr>
          <a:xfrm>
            <a:off x="423150" y="832650"/>
            <a:ext cx="78882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Summer Academy is as a co-created summer experience between Payette School District and TFA Idaho offering students additional quality learning hours, exploration of their futures and fosters a community of growth and development for novice teachers, mentors, summer school staff, and students.</a:t>
            </a:r>
            <a:endParaRPr/>
          </a:p>
        </p:txBody>
      </p:sp>
      <p:pic>
        <p:nvPicPr>
          <p:cNvPr id="91" name="Google Shape;91;p16"/>
          <p:cNvPicPr preferRelativeResize="0"/>
          <p:nvPr/>
        </p:nvPicPr>
        <p:blipFill rotWithShape="1">
          <a:blip r:embed="rId3">
            <a:alphaModFix/>
          </a:blip>
          <a:srcRect b="0" l="0" r="86089" t="0"/>
          <a:stretch/>
        </p:blipFill>
        <p:spPr>
          <a:xfrm>
            <a:off x="5420825" y="93350"/>
            <a:ext cx="650900" cy="8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 rotWithShape="1">
          <a:blip r:embed="rId4">
            <a:alphaModFix/>
          </a:blip>
          <a:srcRect b="0" l="6367" r="5191" t="0"/>
          <a:stretch/>
        </p:blipFill>
        <p:spPr>
          <a:xfrm>
            <a:off x="4730714" y="248250"/>
            <a:ext cx="566400" cy="54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7"/>
          <p:cNvSpPr txBox="1"/>
          <p:nvPr>
            <p:ph type="title"/>
          </p:nvPr>
        </p:nvSpPr>
        <p:spPr>
          <a:xfrm>
            <a:off x="424710" y="251850"/>
            <a:ext cx="7995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Academy Purpose</a:t>
            </a:r>
            <a:endParaRPr/>
          </a:p>
        </p:txBody>
      </p:sp>
      <p:sp>
        <p:nvSpPr>
          <p:cNvPr id="98" name="Google Shape;98;p17"/>
          <p:cNvSpPr txBox="1"/>
          <p:nvPr>
            <p:ph idx="1" type="body"/>
          </p:nvPr>
        </p:nvSpPr>
        <p:spPr>
          <a:xfrm>
            <a:off x="424710" y="2094275"/>
            <a:ext cx="8208000" cy="1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Additional Quality Learning Hours:</a:t>
            </a:r>
            <a:r>
              <a:rPr lang="en" sz="1500"/>
              <a:t>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120 students will receive an additional 60 hours of quality learning hours by participating in Summer Academy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Courses will use the National Summer School Initiative curriculum designed for accelerated learning that will support students to thrive in the next grade-level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99" name="Google Shape;99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0" name="Google Shape;100;p17"/>
          <p:cNvSpPr txBox="1"/>
          <p:nvPr>
            <p:ph idx="2" type="subTitle"/>
          </p:nvPr>
        </p:nvSpPr>
        <p:spPr>
          <a:xfrm>
            <a:off x="423150" y="832650"/>
            <a:ext cx="78882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</a:rPr>
              <a:t>Summer Academy is as a co-created summer experience between Payette School District and TFA Idaho offering students </a:t>
            </a:r>
            <a:r>
              <a:rPr b="1" lang="en">
                <a:solidFill>
                  <a:schemeClr val="lt1"/>
                </a:solidFill>
                <a:highlight>
                  <a:schemeClr val="dk2"/>
                </a:highlight>
                <a:latin typeface="Proxima Nova"/>
                <a:ea typeface="Proxima Nova"/>
                <a:cs typeface="Proxima Nova"/>
                <a:sym typeface="Proxima Nova"/>
              </a:rPr>
              <a:t>additional quality learning hours</a:t>
            </a:r>
            <a:r>
              <a:rPr b="1" lang="en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</a:rPr>
              <a:t>, exploration of their futures and fosters a community of growth and development for novice teachers, mentors, summer school staff, and students.</a:t>
            </a:r>
            <a:endParaRPr>
              <a:solidFill>
                <a:srgbClr val="0097A9"/>
              </a:solidFill>
            </a:endParaRPr>
          </a:p>
        </p:txBody>
      </p:sp>
      <p:pic>
        <p:nvPicPr>
          <p:cNvPr id="101" name="Google Shape;101;p17"/>
          <p:cNvPicPr preferRelativeResize="0"/>
          <p:nvPr/>
        </p:nvPicPr>
        <p:blipFill rotWithShape="1">
          <a:blip r:embed="rId3">
            <a:alphaModFix/>
          </a:blip>
          <a:srcRect b="0" l="0" r="86089" t="0"/>
          <a:stretch/>
        </p:blipFill>
        <p:spPr>
          <a:xfrm>
            <a:off x="5420825" y="93350"/>
            <a:ext cx="650900" cy="8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4">
            <a:alphaModFix/>
          </a:blip>
          <a:srcRect b="0" l="6367" r="5191" t="0"/>
          <a:stretch/>
        </p:blipFill>
        <p:spPr>
          <a:xfrm>
            <a:off x="4730714" y="248250"/>
            <a:ext cx="566400" cy="54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424710" y="251850"/>
            <a:ext cx="7995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Academy Purpose</a:t>
            </a:r>
            <a:endParaRPr/>
          </a:p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424710" y="2094275"/>
            <a:ext cx="8208000" cy="1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Exploration of Students Futures:</a:t>
            </a:r>
            <a:r>
              <a:rPr lang="en" sz="1500"/>
              <a:t>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Learning experiences are </a:t>
            </a:r>
            <a:r>
              <a:rPr lang="en" sz="1500"/>
              <a:t>aligned with and useful for students futures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Project based learning </a:t>
            </a:r>
            <a:r>
              <a:rPr lang="en" sz="1500"/>
              <a:t>design</a:t>
            </a:r>
            <a:r>
              <a:rPr lang="en" sz="1500"/>
              <a:t> will be focused on students ability to explore their futures and/or career interests</a:t>
            </a:r>
            <a:endParaRPr sz="15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Subgroup of students participating in “</a:t>
            </a:r>
            <a:r>
              <a:rPr lang="en" sz="1300" u="sng">
                <a:solidFill>
                  <a:schemeClr val="hlink"/>
                </a:solidFill>
                <a:hlinkClick r:id="rId3"/>
              </a:rPr>
              <a:t>Future Shock</a:t>
            </a:r>
            <a:r>
              <a:rPr lang="en" sz="1300"/>
              <a:t>” where </a:t>
            </a:r>
            <a:r>
              <a:rPr lang="en" sz="1300"/>
              <a:t>students</a:t>
            </a:r>
            <a:r>
              <a:rPr lang="en" sz="1300"/>
              <a:t> will be able to identify unique strengths, skillsets, and interests to support them </a:t>
            </a:r>
            <a:r>
              <a:rPr lang="en" sz="1300"/>
              <a:t>identifying interests and relevant fields/careers to explore.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09" name="Google Shape;109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0" name="Google Shape;110;p18"/>
          <p:cNvSpPr txBox="1"/>
          <p:nvPr>
            <p:ph idx="2" type="subTitle"/>
          </p:nvPr>
        </p:nvSpPr>
        <p:spPr>
          <a:xfrm>
            <a:off x="423150" y="832650"/>
            <a:ext cx="7888200" cy="3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</a:rPr>
              <a:t>Summer Academy is as a co-created summer experience between Payette School District and TFA Idaho offering students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 additional quality learning hours, </a:t>
            </a:r>
            <a:r>
              <a:rPr b="1" lang="en">
                <a:solidFill>
                  <a:schemeClr val="lt1"/>
                </a:solidFill>
                <a:highlight>
                  <a:schemeClr val="dk2"/>
                </a:highlight>
                <a:latin typeface="Proxima Nova"/>
                <a:ea typeface="Proxima Nova"/>
                <a:cs typeface="Proxima Nova"/>
                <a:sym typeface="Proxima Nova"/>
              </a:rPr>
              <a:t>exploration of their futures</a:t>
            </a:r>
            <a:r>
              <a:rPr b="1" lang="en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</a:rPr>
              <a:t> and fosters a community of growth and development for novice teachers, mentors, summer school staff, and students.</a:t>
            </a:r>
            <a:endParaRPr>
              <a:solidFill>
                <a:srgbClr val="0097A9"/>
              </a:solidFill>
            </a:endParaRPr>
          </a:p>
        </p:txBody>
      </p:sp>
      <p:pic>
        <p:nvPicPr>
          <p:cNvPr id="111" name="Google Shape;111;p18"/>
          <p:cNvPicPr preferRelativeResize="0"/>
          <p:nvPr/>
        </p:nvPicPr>
        <p:blipFill rotWithShape="1">
          <a:blip r:embed="rId4">
            <a:alphaModFix/>
          </a:blip>
          <a:srcRect b="0" l="0" r="86089" t="0"/>
          <a:stretch/>
        </p:blipFill>
        <p:spPr>
          <a:xfrm>
            <a:off x="5420825" y="93350"/>
            <a:ext cx="650900" cy="8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5">
            <a:alphaModFix/>
          </a:blip>
          <a:srcRect b="0" l="6367" r="5191" t="0"/>
          <a:stretch/>
        </p:blipFill>
        <p:spPr>
          <a:xfrm>
            <a:off x="4730714" y="248250"/>
            <a:ext cx="566400" cy="54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9"/>
          <p:cNvSpPr txBox="1"/>
          <p:nvPr>
            <p:ph type="title"/>
          </p:nvPr>
        </p:nvSpPr>
        <p:spPr>
          <a:xfrm>
            <a:off x="424710" y="251850"/>
            <a:ext cx="7995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Academy Purpose</a:t>
            </a:r>
            <a:endParaRPr/>
          </a:p>
        </p:txBody>
      </p:sp>
      <p:sp>
        <p:nvSpPr>
          <p:cNvPr id="118" name="Google Shape;118;p19"/>
          <p:cNvSpPr txBox="1"/>
          <p:nvPr>
            <p:ph idx="1" type="body"/>
          </p:nvPr>
        </p:nvSpPr>
        <p:spPr>
          <a:xfrm>
            <a:off x="424710" y="2094275"/>
            <a:ext cx="8208000" cy="134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u="sng"/>
              <a:t>Community of growth and development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Daily morning </a:t>
            </a:r>
            <a:r>
              <a:rPr lang="en" sz="1500"/>
              <a:t>meetings to align and facilitate school day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Ecosystems of support for novice teacher with assigned Mentor and Teacher Coach 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Mentor and Teacher Coach partnership to align and direct development of teacher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Community practice of feedback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19" name="Google Shape;119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0" name="Google Shape;120;p19"/>
          <p:cNvSpPr txBox="1"/>
          <p:nvPr>
            <p:ph idx="2" type="subTitle"/>
          </p:nvPr>
        </p:nvSpPr>
        <p:spPr>
          <a:xfrm>
            <a:off x="423150" y="832650"/>
            <a:ext cx="7888200" cy="111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</a:rPr>
              <a:t>Summer Academy is as a co-created summer experience between Payette School District and TFA Idaho offering students</a:t>
            </a:r>
            <a:r>
              <a:rPr b="1" lang="en">
                <a:latin typeface="Proxima Nova"/>
                <a:ea typeface="Proxima Nova"/>
                <a:cs typeface="Proxima Nova"/>
                <a:sym typeface="Proxima Nova"/>
              </a:rPr>
              <a:t> additional quality learning hours, exploration of their futures </a:t>
            </a:r>
            <a:r>
              <a:rPr b="1" lang="en">
                <a:solidFill>
                  <a:srgbClr val="0097A9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b="1" lang="en">
                <a:solidFill>
                  <a:srgbClr val="FFFFFF"/>
                </a:solidFill>
                <a:highlight>
                  <a:schemeClr val="dk2"/>
                </a:highlight>
                <a:latin typeface="Proxima Nova"/>
                <a:ea typeface="Proxima Nova"/>
                <a:cs typeface="Proxima Nova"/>
                <a:sym typeface="Proxima Nova"/>
              </a:rPr>
              <a:t>fosters a community of growth and development for novice teachers, mentors, summer school staff, and students.</a:t>
            </a:r>
            <a:endParaRPr>
              <a:solidFill>
                <a:srgbClr val="FFFFFF"/>
              </a:solidFill>
              <a:highlight>
                <a:schemeClr val="dk2"/>
              </a:highlight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0" r="86089" t="0"/>
          <a:stretch/>
        </p:blipFill>
        <p:spPr>
          <a:xfrm>
            <a:off x="5420825" y="93350"/>
            <a:ext cx="650900" cy="8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0" l="6367" r="5191" t="0"/>
          <a:stretch/>
        </p:blipFill>
        <p:spPr>
          <a:xfrm>
            <a:off x="4730714" y="248250"/>
            <a:ext cx="566400" cy="542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0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Summer Academy Outcomes</a:t>
            </a:r>
            <a:endParaRPr/>
          </a:p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29" name="Google Shape;129;p20"/>
          <p:cNvGraphicFramePr/>
          <p:nvPr/>
        </p:nvGraphicFramePr>
        <p:xfrm>
          <a:off x="121963" y="924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{9B012248-39C1-4A53-B9CD-E40C96A34D81}</a:tableStyleId>
              </a:tblPr>
              <a:tblGrid>
                <a:gridCol w="2857350"/>
                <a:gridCol w="3026150"/>
                <a:gridCol w="2896300"/>
              </a:tblGrid>
              <a:tr h="122650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Success Criterias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 hMerge="1"/>
                <a:tc hMerge="1"/>
              </a:tr>
              <a:tr h="122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Students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Corps members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Mentor teachers/Coaches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mastery of content as measured by pre-/post-test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 retention as measured by enrollment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that the experience helped them better lead adults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7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90% attendance as measured by attendance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 attendance as measured by attendance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 attendance as measured by attendance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the experience was worthwhile as measured by survey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90% agree or strongly agree the experience was worthwhile as measured by survey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that they would recommend leading adults during summer school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confidence in academic ability and relevance of summer academy for their futures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the experience prepared them for their first weeks of leading their own classrooms.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that they grew in their ability to support novice teachers development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Students agree that engaging in a project based learning experience supported their ability to explore their futures, career interests, and excitement for participating.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CMs agree to the ability to build strong authentic relationships with students and facilitate meaningful learning experiences that are aligned with and useful for students' futures.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Mentors agree that they developed the skill of implementing project-based learning experiences that are aligned with and useful for students' futures.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729450" y="2518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highlight>
                  <a:schemeClr val="accent1"/>
                </a:highlight>
              </a:rPr>
              <a:t>Data Measuring </a:t>
            </a:r>
            <a:r>
              <a:rPr lang="en">
                <a:highlight>
                  <a:schemeClr val="accent1"/>
                </a:highlight>
              </a:rPr>
              <a:t>Outcomes</a:t>
            </a:r>
            <a:endParaRPr>
              <a:highlight>
                <a:schemeClr val="accent1"/>
              </a:highlight>
            </a:endParaRPr>
          </a:p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aphicFrame>
        <p:nvGraphicFramePr>
          <p:cNvPr id="136" name="Google Shape;136;p21"/>
          <p:cNvGraphicFramePr/>
          <p:nvPr/>
        </p:nvGraphicFramePr>
        <p:xfrm>
          <a:off x="112838" y="823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{9B012248-39C1-4A53-B9CD-E40C96A34D81}</a:tableStyleId>
              </a:tblPr>
              <a:tblGrid>
                <a:gridCol w="2898875"/>
                <a:gridCol w="3070175"/>
                <a:gridCol w="2938425"/>
              </a:tblGrid>
              <a:tr h="122650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Success Criterias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CCCCC"/>
                    </a:solidFill>
                  </a:tcPr>
                </a:tc>
                <a:tc hMerge="1"/>
                <a:tc hMerge="1"/>
              </a:tr>
              <a:tr h="1226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Students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Corps members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Mentor teachers/Coaches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 anchor="b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FEFEF"/>
                    </a:solidFill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mastery of content as measured by pre-/post-test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 retention as measured by enrollment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that the experience helped them better lead adults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72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90% attendance as measured by attendance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 attendance as measured by attendance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100% attendance as measured by attendance records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187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the experience was worthwhile as measured by survey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90% agree or strongly agree the experience was worthwhile as measured by survey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that they would recommend leading adults during summer school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06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confidence in academic ability and relevance of summer academy for their futures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the experience prepared them for their first weeks of leading their own classrooms.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80% agree or strongly agree that they grew in their ability to support novice teachers development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5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Students agree that engaging in a project based learning experience supported their ability to explore their futures, career interests, and excitement for participating.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CMs agree to the ability to build strong authentic relationships with students and facilitate meaningful learning experiences that are aligned with and useful for students' futures.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Mentors agree that they developed the skill of implementing project-based learning experiences that are aligned with and useful for students' futures. </a:t>
                      </a:r>
                      <a:endParaRPr sz="1000"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T="25400" marB="25400" marR="25400" marL="25400">
                    <a:lnL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/>
          <p:nvPr/>
        </p:nvSpPr>
        <p:spPr>
          <a:xfrm>
            <a:off x="1854925" y="541750"/>
            <a:ext cx="16992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Teach For America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2" name="Google Shape;142;p22"/>
          <p:cNvSpPr txBox="1"/>
          <p:nvPr/>
        </p:nvSpPr>
        <p:spPr>
          <a:xfrm>
            <a:off x="5757400" y="541750"/>
            <a:ext cx="1699200" cy="400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Payette SD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3" name="Google Shape;143;p22"/>
          <p:cNvSpPr txBox="1"/>
          <p:nvPr/>
        </p:nvSpPr>
        <p:spPr>
          <a:xfrm>
            <a:off x="295500" y="1064750"/>
            <a:ext cx="1067100" cy="55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Program manager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4" name="Google Shape;144;p22"/>
          <p:cNvSpPr txBox="1"/>
          <p:nvPr/>
        </p:nvSpPr>
        <p:spPr>
          <a:xfrm>
            <a:off x="295500" y="1859725"/>
            <a:ext cx="1067100" cy="5541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School Site Lead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5" name="Google Shape;145;p22"/>
          <p:cNvSpPr txBox="1"/>
          <p:nvPr/>
        </p:nvSpPr>
        <p:spPr>
          <a:xfrm>
            <a:off x="295500" y="2718650"/>
            <a:ext cx="1067100" cy="738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Directly supporting teachers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2056075" y="1164800"/>
            <a:ext cx="1296900" cy="52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Tracy Sedano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TFA Idaho Lead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7" name="Google Shape;147;p22"/>
          <p:cNvSpPr txBox="1"/>
          <p:nvPr/>
        </p:nvSpPr>
        <p:spPr>
          <a:xfrm>
            <a:off x="5958550" y="1164800"/>
            <a:ext cx="1296900" cy="5232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Marci Holcomb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PSD Lead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2004775" y="1910850"/>
            <a:ext cx="1399500" cy="52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Adam Schasel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School Site Director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4450125" y="1910850"/>
            <a:ext cx="1399500" cy="523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Jacob Williams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Site Principal (HS)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0" name="Google Shape;150;p22"/>
          <p:cNvSpPr txBox="1"/>
          <p:nvPr/>
        </p:nvSpPr>
        <p:spPr>
          <a:xfrm>
            <a:off x="6003700" y="1910850"/>
            <a:ext cx="1399500" cy="523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Amanda Smith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Site Principal (MS)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1" name="Google Shape;151;p22"/>
          <p:cNvSpPr txBox="1"/>
          <p:nvPr/>
        </p:nvSpPr>
        <p:spPr>
          <a:xfrm>
            <a:off x="7557275" y="1910850"/>
            <a:ext cx="1399500" cy="523200"/>
          </a:xfrm>
          <a:prstGeom prst="rect">
            <a:avLst/>
          </a:prstGeom>
          <a:solidFill>
            <a:srgbClr val="9FC5E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Marci Holcomb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Site Principal (Elem)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1424300" y="3283700"/>
            <a:ext cx="1399500" cy="52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Emily McLeod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Teacher Coach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3" name="Google Shape;153;p22"/>
          <p:cNvSpPr txBox="1"/>
          <p:nvPr/>
        </p:nvSpPr>
        <p:spPr>
          <a:xfrm>
            <a:off x="2898225" y="3283700"/>
            <a:ext cx="1399500" cy="52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Alyssa Rudikoff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Teacher Coach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4" name="Google Shape;154;p22"/>
          <p:cNvSpPr txBox="1"/>
          <p:nvPr/>
        </p:nvSpPr>
        <p:spPr>
          <a:xfrm>
            <a:off x="1854925" y="2673475"/>
            <a:ext cx="1699200" cy="52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Tara Wang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Operations Specialist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4408550" y="2673475"/>
            <a:ext cx="1399500" cy="523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Amber Switzer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6" name="Google Shape;156;p22"/>
          <p:cNvSpPr txBox="1"/>
          <p:nvPr/>
        </p:nvSpPr>
        <p:spPr>
          <a:xfrm>
            <a:off x="6003700" y="2656900"/>
            <a:ext cx="1399500" cy="523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Mardine Olsen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 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7" name="Google Shape;157;p22"/>
          <p:cNvSpPr txBox="1"/>
          <p:nvPr/>
        </p:nvSpPr>
        <p:spPr>
          <a:xfrm>
            <a:off x="7522650" y="2656900"/>
            <a:ext cx="1480200" cy="523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Courtney Hildebrand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 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4408550" y="3322850"/>
            <a:ext cx="1399500" cy="52320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Jared Frye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 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9" name="Google Shape;159;p22"/>
          <p:cNvSpPr txBox="1"/>
          <p:nvPr/>
        </p:nvSpPr>
        <p:spPr>
          <a:xfrm>
            <a:off x="6003700" y="3322850"/>
            <a:ext cx="1399500" cy="523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  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7598850" y="3330350"/>
            <a:ext cx="1399500" cy="523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Abbigail Jones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 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4408550" y="4226650"/>
            <a:ext cx="1399500" cy="523200"/>
          </a:xfrm>
          <a:prstGeom prst="rect">
            <a:avLst/>
          </a:prstGeom>
          <a:solidFill>
            <a:srgbClr val="3D85C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Ryan Haren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Mentor 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219400" y="4170350"/>
            <a:ext cx="1067100" cy="738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Students/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Proxima Nova"/>
                <a:ea typeface="Proxima Nova"/>
                <a:cs typeface="Proxima Nova"/>
                <a:sym typeface="Proxima Nova"/>
              </a:rPr>
              <a:t>Special Projects</a:t>
            </a:r>
            <a:endParaRPr sz="12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1437075" y="4226650"/>
            <a:ext cx="2820900" cy="523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Aditi Garge, Seth Trudeau, Yusif Ahmad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Future Shock + PBL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3"/>
          <p:cNvSpPr txBox="1"/>
          <p:nvPr/>
        </p:nvSpPr>
        <p:spPr>
          <a:xfrm>
            <a:off x="1854925" y="541750"/>
            <a:ext cx="1699200" cy="40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Teach For America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9" name="Google Shape;169;p23"/>
          <p:cNvSpPr txBox="1"/>
          <p:nvPr/>
        </p:nvSpPr>
        <p:spPr>
          <a:xfrm>
            <a:off x="5757400" y="541750"/>
            <a:ext cx="1699200" cy="400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National TFA</a:t>
            </a:r>
            <a:endParaRPr b="1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0" name="Google Shape;170;p23"/>
          <p:cNvSpPr txBox="1"/>
          <p:nvPr/>
        </p:nvSpPr>
        <p:spPr>
          <a:xfrm>
            <a:off x="2056075" y="1164800"/>
            <a:ext cx="1296900" cy="5232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Tracy Sedano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TFA Idaho Lead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4501425" y="1164800"/>
            <a:ext cx="1296900" cy="5232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Hillary Blunt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Huddle Chair 5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3"/>
          <p:cNvSpPr txBox="1"/>
          <p:nvPr/>
        </p:nvSpPr>
        <p:spPr>
          <a:xfrm>
            <a:off x="2004775" y="1910850"/>
            <a:ext cx="1399500" cy="5232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Adam Schasel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School Site Director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23"/>
          <p:cNvSpPr txBox="1"/>
          <p:nvPr/>
        </p:nvSpPr>
        <p:spPr>
          <a:xfrm>
            <a:off x="7225750" y="1080050"/>
            <a:ext cx="1399500" cy="692700"/>
          </a:xfrm>
          <a:prstGeom prst="rect">
            <a:avLst/>
          </a:prstGeom>
          <a:solidFill>
            <a:srgbClr val="F4CC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Amanda Kanekuni Martinez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MD, Ops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6003700" y="2063250"/>
            <a:ext cx="1399500" cy="5232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Jesus Vazequez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DEI-F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7557275" y="2063250"/>
            <a:ext cx="1399500" cy="5232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Content Facilitators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6" name="Google Shape;176;p23"/>
          <p:cNvSpPr txBox="1"/>
          <p:nvPr/>
        </p:nvSpPr>
        <p:spPr>
          <a:xfrm>
            <a:off x="1424300" y="3283700"/>
            <a:ext cx="1399500" cy="52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Emily McLeod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Teacher Coach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2898225" y="3283700"/>
            <a:ext cx="1399500" cy="52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Alyssa Rudikoff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Teacher Coach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8" name="Google Shape;178;p23"/>
          <p:cNvSpPr txBox="1"/>
          <p:nvPr/>
        </p:nvSpPr>
        <p:spPr>
          <a:xfrm>
            <a:off x="1854925" y="2673475"/>
            <a:ext cx="1699200" cy="523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Tara Wang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Operations Specialist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79" name="Google Shape;179;p23"/>
          <p:cNvCxnSpPr>
            <a:endCxn id="172" idx="3"/>
          </p:cNvCxnSpPr>
          <p:nvPr/>
        </p:nvCxnSpPr>
        <p:spPr>
          <a:xfrm flipH="1">
            <a:off x="3404275" y="1772850"/>
            <a:ext cx="1719000" cy="399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0" name="Google Shape;180;p23"/>
          <p:cNvCxnSpPr>
            <a:stCxn id="173" idx="1"/>
          </p:cNvCxnSpPr>
          <p:nvPr/>
        </p:nvCxnSpPr>
        <p:spPr>
          <a:xfrm flipH="1">
            <a:off x="3554050" y="1426400"/>
            <a:ext cx="3671700" cy="150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181" name="Google Shape;181;p23"/>
          <p:cNvCxnSpPr/>
          <p:nvPr/>
        </p:nvCxnSpPr>
        <p:spPr>
          <a:xfrm flipH="1">
            <a:off x="4297800" y="2686200"/>
            <a:ext cx="2219100" cy="765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82" name="Google Shape;182;p23"/>
          <p:cNvCxnSpPr>
            <a:stCxn id="183" idx="1"/>
          </p:cNvCxnSpPr>
          <p:nvPr/>
        </p:nvCxnSpPr>
        <p:spPr>
          <a:xfrm flipH="1">
            <a:off x="4349050" y="2998350"/>
            <a:ext cx="2760300" cy="44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84" name="Google Shape;184;p23"/>
          <p:cNvSpPr txBox="1"/>
          <p:nvPr/>
        </p:nvSpPr>
        <p:spPr>
          <a:xfrm>
            <a:off x="4372150" y="3412350"/>
            <a:ext cx="3671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Collaborate to strengthen CM learning, practices, and growth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5" name="Google Shape;185;p23"/>
          <p:cNvSpPr txBox="1"/>
          <p:nvPr/>
        </p:nvSpPr>
        <p:spPr>
          <a:xfrm>
            <a:off x="3522600" y="1703000"/>
            <a:ext cx="106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Direct support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6" name="Google Shape;186;p23"/>
          <p:cNvSpPr txBox="1"/>
          <p:nvPr/>
        </p:nvSpPr>
        <p:spPr>
          <a:xfrm>
            <a:off x="4084600" y="2152225"/>
            <a:ext cx="10671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Proxima Nova"/>
                <a:ea typeface="Proxima Nova"/>
                <a:cs typeface="Proxima Nova"/>
                <a:sym typeface="Proxima Nova"/>
              </a:rPr>
              <a:t>Direct support</a:t>
            </a:r>
            <a:endParaRPr sz="10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3"/>
          <p:cNvSpPr txBox="1"/>
          <p:nvPr/>
        </p:nvSpPr>
        <p:spPr>
          <a:xfrm>
            <a:off x="7109350" y="2736750"/>
            <a:ext cx="1847700" cy="5232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Proxima Nova"/>
                <a:ea typeface="Proxima Nova"/>
                <a:cs typeface="Proxima Nova"/>
                <a:sym typeface="Proxima Nova"/>
              </a:rPr>
              <a:t>X</a:t>
            </a:r>
            <a:endParaRPr sz="11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Proxima Nova"/>
                <a:ea typeface="Proxima Nova"/>
                <a:cs typeface="Proxima Nova"/>
                <a:sym typeface="Proxima Nova"/>
              </a:rPr>
              <a:t>Lesson Planning Specialist</a:t>
            </a:r>
            <a:endParaRPr i="1" sz="11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87" name="Google Shape;187;p23"/>
          <p:cNvCxnSpPr/>
          <p:nvPr/>
        </p:nvCxnSpPr>
        <p:spPr>
          <a:xfrm flipH="1">
            <a:off x="4323400" y="2598675"/>
            <a:ext cx="3237000" cy="84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023 Pre-Service">
  <a:themeElements>
    <a:clrScheme name="Streamline">
      <a:dk1>
        <a:srgbClr val="0097A9"/>
      </a:dk1>
      <a:lt1>
        <a:srgbClr val="FFFFFF"/>
      </a:lt1>
      <a:dk2>
        <a:srgbClr val="091F2C"/>
      </a:dk2>
      <a:lt2>
        <a:srgbClr val="F3F2F1"/>
      </a:lt2>
      <a:accent1>
        <a:srgbClr val="FFD700"/>
      </a:accent1>
      <a:accent2>
        <a:srgbClr val="CB333B"/>
      </a:accent2>
      <a:accent3>
        <a:srgbClr val="26A6B6"/>
      </a:accent3>
      <a:accent4>
        <a:srgbClr val="59BBC7"/>
      </a:accent4>
      <a:accent5>
        <a:srgbClr val="7FCBD4"/>
      </a:accent5>
      <a:accent6>
        <a:srgbClr val="BFE5E9"/>
      </a:accent6>
      <a:hlink>
        <a:srgbClr val="0097A9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